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ti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  <p:sldMasterId id="2147483672" r:id="rId2"/>
    <p:sldMasterId id="2147483684" r:id="rId3"/>
  </p:sldMasterIdLst>
  <p:notesMasterIdLst>
    <p:notesMasterId r:id="rId13"/>
  </p:notesMasterIdLst>
  <p:sldIdLst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4" roundtripDataSignature="AMtx7mjrk6SUJUijagAnIxVkfyve16pJp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447" autoAdjust="0"/>
  </p:normalViewPr>
  <p:slideViewPr>
    <p:cSldViewPr snapToGrid="0">
      <p:cViewPr varScale="1">
        <p:scale>
          <a:sx n="59" d="100"/>
          <a:sy n="59" d="100"/>
        </p:scale>
        <p:origin x="1136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20164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453C62-D581-88B4-5000-75B7786C46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9E8AA6-F657-9D79-2A71-5986E26686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F18533-AC65-738A-B9CC-0C81C35C08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4235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D49EE9-8FA8-7B97-7370-523B7C010E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7A1DAB1-2D31-49DB-9F4E-D3D565E4CA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DA0DEB-3C7C-E11D-45A9-D965EB7BAD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1480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7CE2C5-FFD3-928C-6935-CB1D26CEE7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A7F5753-0789-0151-9233-2716918C86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9BCBFD2-7A46-FF93-8AF9-E79B261BDB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17446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954941-4894-51F9-43A3-6C4743544D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9893F5-1226-FED0-3E8C-5C3503CCA2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245593-5F10-2A64-E6FF-CD8CD73B1F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45730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966DFF-5D77-4E2D-85DC-32DCBD4B34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CC88615-0241-D84F-F012-7278DF8314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C8F5E2-032F-EF39-377A-3801AAD410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206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65F243-67F4-C665-11AE-C887CC27B4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316029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8C91BB-B794-CEFF-EF0D-02BA54E165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3629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15603D-9DEC-A11E-7178-97CFC87EEB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3B2FF-2DBB-40A1-8425-54B09B12ECDB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8A09D1-6958-260C-3041-0D2F3767E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0F1F35-6E6C-253D-4464-875CA7BC95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A0A610-D6CE-42E9-8711-D5662CAA6B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787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228EC4-B62E-11D7-20E1-AEFAEB923D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7B884E-096D-B1A8-7682-E6779B3DB2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11F43F-7033-9954-9FF7-C9F12AC6C6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208EC-4B07-4858-9E17-47DCDBC2B24D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A5D85F-41E7-229D-CFDA-4B8DD020D8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21DB2A-E76A-E01D-98F1-81EDA817D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8D186-7E75-47DA-B5F1-EC74B80437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61061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F7C72A-B2E7-6CD2-67E1-BF0F2501D4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717423-A6F1-2B34-F5B8-06D2004D37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AF141F-E563-91CE-F6AF-04F2F8F75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208EC-4B07-4858-9E17-47DCDBC2B24D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A9F153-03FA-0E96-F2A5-DA055675B6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05A896-F1C8-7FDF-7318-918628229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8D186-7E75-47DA-B5F1-EC74B80437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681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CC9A17-37AA-56E7-542D-4D10403EED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5C2206-5011-F2A6-39E6-A2F709D308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C51F5C-F6F4-4C8C-C436-20B655CB88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93A97D-0A8F-E3A9-4878-CD40348D7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208EC-4B07-4858-9E17-47DCDBC2B24D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DDC69A-BA5D-92D7-CDF6-3B694FDD9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2406D4-5134-9008-1B02-598EE09C8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8D186-7E75-47DA-B5F1-EC74B80437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506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79D3B-BE2E-42A7-00E8-743A9A229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BDFB06-1263-19AA-B5A4-DFB6909CF1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105BBF-3633-4E4B-F3C2-92824B18F7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42D638-A3D6-47F6-3CB9-AD81A65A29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726C6E8-7315-68CD-1909-93CC199AF41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1995EF5-5488-3D36-A8D7-46F7C706EE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208EC-4B07-4858-9E17-47DCDBC2B24D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B191476-A016-52EB-96E4-E2E813E4A8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9569002-25A9-FD40-FFB8-8E8AC2F02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8D186-7E75-47DA-B5F1-EC74B80437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815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28640-42DD-A4A3-6C89-3D8625233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B8D6648-63F5-21CA-1E6D-4227014314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208EC-4B07-4858-9E17-47DCDBC2B24D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584E47-82F7-6769-4270-46DB1356B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B0A258-8E20-F0CB-EB35-3183184095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8D186-7E75-47DA-B5F1-EC74B80437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924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7E490B-7490-0A27-22B8-D9A74059F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208EC-4B07-4858-9E17-47DCDBC2B24D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02F7DAB-E04E-37E4-D716-B7B1C32957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99F355-D9D5-0F03-E69D-D029B4100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8D186-7E75-47DA-B5F1-EC74B80437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0787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389E07-B67B-66D1-3C42-D3653540D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02216E-5959-ED26-E800-96B6931E56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B24432-AF8A-32A3-A100-3EF5F72E3A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10F2FB-FCBA-F82B-6816-2B21B5D236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208EC-4B07-4858-9E17-47DCDBC2B24D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E6F9F4-5629-DBD9-DBCB-89B7F70EF4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F8B8E4-CDF9-BEDD-D9ED-5D9898DAE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8D186-7E75-47DA-B5F1-EC74B80437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859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2C84A9-1573-1CAB-3F6E-27BD627B10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24A7864-08E7-6952-F456-A544FFA710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51B7F2-6DCC-12E6-325E-BFB2348349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9B3F52-954D-DE6D-A301-BA48A39FEA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208EC-4B07-4858-9E17-47DCDBC2B24D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8E825D-724D-7E27-4C67-0120208AA4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20D544-7341-665C-C41D-5DCA4BFFE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8D186-7E75-47DA-B5F1-EC74B80437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409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2B85ED-EE28-3CA1-9F2B-53C30E349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26407A-9F7A-0B57-8669-85F05B1628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223E20-7905-9CDC-760B-A3EDEB6FE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208EC-4B07-4858-9E17-47DCDBC2B24D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D53BEE-7F77-1D50-E64D-4E7DA0FF12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EA33D8-D77F-5A9D-F3D5-C7413E124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8D186-7E75-47DA-B5F1-EC74B80437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875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CA67CD1-6F88-6227-B172-09A43CF518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772871-C410-9923-2FC2-A974D86805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61F326-763F-8EA2-ED97-286151FE9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208EC-4B07-4858-9E17-47DCDBC2B24D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F9CACE-40C7-9A9B-C705-4211BB095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47A67B-9F19-8A45-2AED-597CCD559F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8D186-7E75-47DA-B5F1-EC74B80437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0107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D09356-E54E-A406-F910-AE3BA306BB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5E7D0C-440C-E00E-EEF1-94D50DD6E7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C90E39-6479-8CB8-1782-F2A9F6EE3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1E5D-59DC-4E24-96E9-654F7F5609AC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ED5BDF-38A9-9B68-8589-1715564E5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089404-25FE-5928-36FA-13F610EED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3D6CE-9B3C-404F-A295-5DA933CB9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4274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7A51DA-A42E-0B3D-64A3-B2D917529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D30377-CCF3-A7EF-C7BD-B1D178338A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B63404-DD24-159A-1DCF-8C6331D5D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1E5D-59DC-4E24-96E9-654F7F5609AC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4EA8C6-0D57-1523-7BF0-9ED2EA606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0CA335-2A41-F47B-6D1F-4BF895E51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3D6CE-9B3C-404F-A295-5DA933CB9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44837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83CD30-4E18-1B4E-62E6-D3B4E2E704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62EB1F-A1F3-65E3-A65B-ADC8989E4C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CEF330-E935-16BA-A4FE-0D7FB60FA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1E5D-59DC-4E24-96E9-654F7F5609AC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AEC31A-5829-1CB6-1482-1EC1B7F7CC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DB1A10-F255-94A5-3FAE-F8EA938790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3D6CE-9B3C-404F-A295-5DA933CB9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4181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52249F-25CE-BE29-42B0-B07031E4F7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3076EA-009E-5916-0333-CE70F1EBB7A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C8233F-F340-E2C6-8173-CF4B42FCDB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7ABE9B-78E6-13A7-7BD6-212BCB299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1E5D-59DC-4E24-96E9-654F7F5609AC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6CE191-62FB-22AF-38E4-9F85BC093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E0B511-6E29-6540-3FDA-77C9ADDB5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3D6CE-9B3C-404F-A295-5DA933CB9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80154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350102-9008-699B-9571-280B42EB56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F314D2-8FE0-7147-968D-828C4009B8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759497-8B72-C4B9-3FBB-797DE0EC0A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17ACA28-3B39-6477-9EBF-A09A964E6F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E9620D6-FE4E-A958-1894-649B1DDE21F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CD9AC8A-85BA-EED0-9675-0878B382F1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1E5D-59DC-4E24-96E9-654F7F5609AC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3F8BC01-E52B-3B5E-7DD5-11D34C1A5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D2E17B3-30D9-07CB-6547-D2242A9ED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3D6CE-9B3C-404F-A295-5DA933CB9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0079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2034EC-BCE8-01B9-523C-9785382F9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E86EDAC-5800-A5AB-D052-E960A56D2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1E5D-59DC-4E24-96E9-654F7F5609AC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AA367F-BFCC-BC89-F916-A5871ADB3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E20B11-D1AB-09FE-27BB-CC26DBB92D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3D6CE-9B3C-404F-A295-5DA933CB9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860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7CEF2ED-D0F0-34F5-DADF-26F5C4A30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1E5D-59DC-4E24-96E9-654F7F5609AC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5A534DA-E519-B909-A72C-A59EC1CE1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6E74C2-3970-9F70-9FB2-3F7F33F6F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3D6CE-9B3C-404F-A295-5DA933CB9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3208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4A5FD1-E58B-C2CC-FE69-D2D99D270B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17DC56-6A38-13E0-BD4E-8E20979FFF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E72CF0-25BD-A5EC-FDBF-B619FD6BFA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9922AD-AA8F-0F8D-E922-A4827FBC2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1E5D-59DC-4E24-96E9-654F7F5609AC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D3EA8A-F214-D00C-BDC7-9C682B9E82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BD583E-1AAD-CFCF-9F5A-EC76FE9BC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3D6CE-9B3C-404F-A295-5DA933CB9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0957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7D468-23A4-B49C-307B-45AC97673F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21AF336-DFF0-0A68-C13A-BCC4D867E75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C5E2F3-E71E-844A-9424-0644D1CA46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4C275D-ED11-F519-DD7E-08294C978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1E5D-59DC-4E24-96E9-654F7F5609AC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CDBF0A-97A4-F819-5522-5388CCA61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D594B6-199E-54CF-F21F-632D9F7957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3D6CE-9B3C-404F-A295-5DA933CB9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1809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91585-B7E1-B20E-3BF6-48B56C8BBE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B3800F-D2CD-1F81-4D77-5C2884D0AE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5EC906-2F9A-D42D-EA30-B06F23FDD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1E5D-59DC-4E24-96E9-654F7F5609AC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380791-D66C-2717-4C0B-171E45BEA6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3D246E-3AB1-B84E-8B9B-A369F368C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3D6CE-9B3C-404F-A295-5DA933CB9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21033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17C90B5-948A-550A-3569-20F0E0A3636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B81BAB-F7D2-FCE3-C086-AAAF5ACC3E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223D76-A4A3-494B-61D5-C3BA33C7DA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21E5D-59DC-4E24-96E9-654F7F5609AC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6A1A3C-5843-8B5D-91DD-9AC36F7657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47A9F0-1316-CC5A-73EF-45C25199E0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3D6CE-9B3C-404F-A295-5DA933CB9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785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20A3FC4-16B7-A538-8607-0E25EABE93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5AAB5D-382C-CC0B-95E6-3DEA07DADB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5DBCD2-A643-F056-6966-DA69A3B6E7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43B2FF-2DBB-40A1-8425-54B09B12ECDB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192DC0-1530-DB9B-31AD-975E3A2F6D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9876FA-D998-FD2A-06E6-6024AC8D32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A0A610-D6CE-42E9-8711-D5662CAA6BAA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6C08819-2918-5B37-95C1-FD38831BBA1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212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6E6E5DE-469E-05E0-2A06-C8F35AC58F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BDF207-9DB0-B704-E132-6331A03FE2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AB4D05-3B08-FA9C-444D-2FC27BE2B7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A208EC-4B07-4858-9E17-47DCDBC2B24D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2CBFCB-8BA8-8E3E-1C6A-9C5511A538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51FD58-268A-0709-5F79-0544E9A70A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8D186-7E75-47DA-B5F1-EC74B80437DA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311D505-538E-63FD-8864-011C09DFA689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57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9AD0D22-2929-22B7-8AD8-AF9635A935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B7B5BE-E3DB-4AB6-7651-F5896C455A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A1641F-FA49-325F-F5A4-97B6A1366E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421E5D-59DC-4E24-96E9-654F7F5609AC}" type="datetimeFigureOut">
              <a:rPr lang="en-GB" smtClean="0"/>
              <a:t>05/09/2026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0A7D3D-8AD2-28F3-46EC-CC9276105A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DE1054-7ED2-DE55-AB7C-D393B33D26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3D6CE-9B3C-404F-A295-5DA933CB95EE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E05B879-0983-73C1-63A0-7229AFED98F2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207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tif"/><Relationship Id="rId13" Type="http://schemas.openxmlformats.org/officeDocument/2006/relationships/image" Target="../media/image14.tif"/><Relationship Id="rId3" Type="http://schemas.openxmlformats.org/officeDocument/2006/relationships/image" Target="../media/image4.tif"/><Relationship Id="rId7" Type="http://schemas.openxmlformats.org/officeDocument/2006/relationships/image" Target="../media/image8.tif"/><Relationship Id="rId12" Type="http://schemas.openxmlformats.org/officeDocument/2006/relationships/image" Target="../media/image13.tif"/><Relationship Id="rId2" Type="http://schemas.openxmlformats.org/officeDocument/2006/relationships/hyperlink" Target="https://www.twinkl.co.uk/resources/educational-resources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tif"/><Relationship Id="rId11" Type="http://schemas.openxmlformats.org/officeDocument/2006/relationships/image" Target="../media/image12.tif"/><Relationship Id="rId5" Type="http://schemas.openxmlformats.org/officeDocument/2006/relationships/image" Target="../media/image6.tif"/><Relationship Id="rId10" Type="http://schemas.openxmlformats.org/officeDocument/2006/relationships/image" Target="../media/image11.tif"/><Relationship Id="rId4" Type="http://schemas.openxmlformats.org/officeDocument/2006/relationships/image" Target="../media/image5.tif"/><Relationship Id="rId9" Type="http://schemas.openxmlformats.org/officeDocument/2006/relationships/image" Target="../media/image10.t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hlinkClick r:id="rId2"/>
            <a:extLst>
              <a:ext uri="{FF2B5EF4-FFF2-40B4-BE49-F238E27FC236}">
                <a16:creationId xmlns:a16="http://schemas.microsoft.com/office/drawing/2014/main" id="{9D3CC026-F483-359E-92EC-05FD390658E9}"/>
              </a:ext>
            </a:extLst>
          </p:cNvPr>
          <p:cNvSpPr/>
          <p:nvPr/>
        </p:nvSpPr>
        <p:spPr>
          <a:xfrm>
            <a:off x="8364876" y="6533965"/>
            <a:ext cx="779124" cy="3240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FE5B0D8-F59D-7404-984D-21F4347BA5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5067" y="4028511"/>
            <a:ext cx="2885249" cy="202398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13AAD54-3444-65B4-31CE-BAB3515020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67126" y="1941583"/>
            <a:ext cx="1822732" cy="189119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3463C41-0A5D-55E6-4CA2-6762FD7E70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306577" y="146816"/>
            <a:ext cx="1822731" cy="152404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9033E15-C254-D020-2C4D-2EBF14DC22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564676" y="8875"/>
            <a:ext cx="416715" cy="177494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58A9DB7-7C38-0B5C-CF99-DA7E47BC44D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700893" y="4015052"/>
            <a:ext cx="692677" cy="189119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1BE3C96-D9A6-7D07-72DD-0F7BC72531C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546909" y="1973278"/>
            <a:ext cx="713046" cy="187826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26701618-4C42-9E1F-9047-4D9F7E75EC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907484" y="1973278"/>
            <a:ext cx="390614" cy="1663773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FA43E980-AC80-8119-8A98-B2DD5407E1A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502241" y="1050000"/>
            <a:ext cx="657244" cy="746313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0FB8142E-7EFF-52F8-F2E3-A879FE882CD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502241" y="27037"/>
            <a:ext cx="636680" cy="722963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BB2FE265-6334-A77E-EC4F-58E2C80F0C1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997692" y="8876"/>
            <a:ext cx="416715" cy="177494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8DB9E6F0-93C4-8AEB-C8ED-32E93EEAF29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504173" y="21367"/>
            <a:ext cx="416715" cy="177494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313A3CC-6D93-9C87-20E7-EE2877D60A6B}"/>
              </a:ext>
            </a:extLst>
          </p:cNvPr>
          <p:cNvSpPr txBox="1"/>
          <p:nvPr/>
        </p:nvSpPr>
        <p:spPr>
          <a:xfrm>
            <a:off x="74471" y="207438"/>
            <a:ext cx="890451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>
                <a:latin typeface="Jumble" panose="02000503000000020004" pitchFamily="2" charset="0"/>
              </a:rPr>
              <a:t>Welcome to Year 4</a:t>
            </a:r>
          </a:p>
          <a:p>
            <a:pPr algn="ctr"/>
            <a:r>
              <a:rPr lang="en-GB" sz="7200" dirty="0">
                <a:latin typeface="Jumble" panose="02000503000000020004" pitchFamily="2" charset="0"/>
              </a:rPr>
              <a:t>2026 – 2027</a:t>
            </a:r>
          </a:p>
          <a:p>
            <a:pPr algn="ctr"/>
            <a:endParaRPr lang="en-GB" sz="3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1237823-8E66-71F9-DFD7-EE071AF2DB6A}"/>
              </a:ext>
            </a:extLst>
          </p:cNvPr>
          <p:cNvSpPr txBox="1"/>
          <p:nvPr/>
        </p:nvSpPr>
        <p:spPr>
          <a:xfrm>
            <a:off x="261257" y="3036282"/>
            <a:ext cx="8599714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Kermit Extrabold Condensed" panose="020F0503040000060003" pitchFamily="34" charset="0"/>
              </a:rPr>
              <a:t>Class Teacher: Mrs Pritchard</a:t>
            </a:r>
          </a:p>
          <a:p>
            <a:pPr algn="ctr"/>
            <a:r>
              <a:rPr lang="en-GB" sz="4400" dirty="0">
                <a:latin typeface="Kermit Extrabold Condensed" panose="020F0503040000060003" pitchFamily="34" charset="0"/>
              </a:rPr>
              <a:t>Teaching Assistants: Mrs Harrison &amp; Miss Worthington</a:t>
            </a:r>
          </a:p>
          <a:p>
            <a:pPr algn="ctr"/>
            <a:r>
              <a:rPr lang="en-GB" sz="4400" dirty="0">
                <a:latin typeface="Kermit Extrabold Condensed" panose="020F0503040000060003" pitchFamily="34" charset="0"/>
              </a:rPr>
              <a:t>PPA Cover: Miss Mac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39386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8210499D-6084-6902-A230-CE8709744B76}"/>
              </a:ext>
            </a:extLst>
          </p:cNvPr>
          <p:cNvSpPr txBox="1">
            <a:spLocks/>
          </p:cNvSpPr>
          <p:nvPr/>
        </p:nvSpPr>
        <p:spPr>
          <a:xfrm>
            <a:off x="152400" y="141513"/>
            <a:ext cx="4887685" cy="6324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9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9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marR="0" lvl="0" indent="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90000"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Kermit Extrabold Condensed" panose="020F0503040000060003" pitchFamily="34" charset="0"/>
              </a:rPr>
              <a:t>A little bit about me: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Kermit Extrabold Condensed" panose="020F0503040000060003" pitchFamily="34" charset="0"/>
              </a:rPr>
              <a:t>12 years at Brookfield Primary School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Kermit Extrabold Condensed" panose="020F0503040000060003" pitchFamily="34" charset="0"/>
              </a:rPr>
              <a:t>Taught Year 5 and 6 and fourth year in Year 4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Kermit Extrabold Condensed" panose="020F0503040000060003" pitchFamily="34" charset="0"/>
              </a:rPr>
              <a:t>Science and Design and Technology lead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Kermit Extrabold Condensed" panose="020F0503040000060003" pitchFamily="34" charset="0"/>
              </a:rPr>
              <a:t>Pet dog named Bailey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Kermit Extrabold Condensed" panose="020F0503040000060003" pitchFamily="34" charset="0"/>
              </a:rPr>
              <a:t>Loves a walk or hike in the countryside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0AE282B-3E13-BCF5-7217-BD56CE4D8B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3257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3754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5BEBE0-B4E2-9AF5-7CA4-47C397B450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6F8A6100-B9BC-D584-74EC-8EFD55C99C21}"/>
              </a:ext>
            </a:extLst>
          </p:cNvPr>
          <p:cNvSpPr txBox="1">
            <a:spLocks/>
          </p:cNvSpPr>
          <p:nvPr/>
        </p:nvSpPr>
        <p:spPr>
          <a:xfrm>
            <a:off x="152400" y="141513"/>
            <a:ext cx="4887685" cy="6324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9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9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marR="0" lvl="0" indent="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90000"/>
              <a:buNone/>
              <a:tabLst/>
              <a:defRPr/>
            </a:pPr>
            <a:r>
              <a:rPr lang="en-US" sz="3200" dirty="0">
                <a:latin typeface="Kermit Extrabold Condensed" panose="020F0503040000060003" pitchFamily="34" charset="0"/>
              </a:rPr>
              <a:t>Class Timetable: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Kermit Extrabold Condensed" panose="020F0503040000060003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6400A5-99A7-7A26-821B-09202835F56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762" t="34339" r="26190" b="19312"/>
          <a:stretch>
            <a:fillRect/>
          </a:stretch>
        </p:blipFill>
        <p:spPr>
          <a:xfrm>
            <a:off x="215079" y="1113063"/>
            <a:ext cx="8713841" cy="4631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31797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BF8DC0-0619-13F6-9B4D-8E9B0CD3B4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23F95EA6-6E3F-F853-2AB3-2BB4551262EC}"/>
              </a:ext>
            </a:extLst>
          </p:cNvPr>
          <p:cNvSpPr txBox="1">
            <a:spLocks/>
          </p:cNvSpPr>
          <p:nvPr/>
        </p:nvSpPr>
        <p:spPr>
          <a:xfrm>
            <a:off x="152400" y="141513"/>
            <a:ext cx="4887685" cy="6324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9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9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marR="0" lvl="0" indent="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90000"/>
              <a:buNone/>
              <a:tabLst/>
              <a:defRPr/>
            </a:pPr>
            <a:r>
              <a:rPr lang="en-US" sz="3200" dirty="0">
                <a:latin typeface="Kermit Extrabold Condensed" panose="020F0503040000060003" pitchFamily="34" charset="0"/>
              </a:rPr>
              <a:t>Curriculum Overview: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Kermit Extrabold Condensed" panose="020F0503040000060003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F9227F-70A5-E1BE-13E4-9D8B3FD8FE7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3098" t="33281" r="34286" b="18254"/>
          <a:stretch>
            <a:fillRect/>
          </a:stretch>
        </p:blipFill>
        <p:spPr>
          <a:xfrm>
            <a:off x="939092" y="643517"/>
            <a:ext cx="7265816" cy="6072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9321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5326B5-7DE9-5C6F-56CD-E170E05D63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70498D2F-4AFD-DEB6-ABE8-C8093916C4D5}"/>
              </a:ext>
            </a:extLst>
          </p:cNvPr>
          <p:cNvSpPr txBox="1">
            <a:spLocks/>
          </p:cNvSpPr>
          <p:nvPr/>
        </p:nvSpPr>
        <p:spPr>
          <a:xfrm>
            <a:off x="152400" y="141513"/>
            <a:ext cx="8686800" cy="6324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9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9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marR="0" lvl="0" indent="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90000"/>
              <a:buNone/>
              <a:tabLst/>
              <a:defRPr/>
            </a:pPr>
            <a:r>
              <a:rPr lang="en-US" sz="3200" dirty="0">
                <a:latin typeface="Kermit Extrabold Condensed" panose="020F0503040000060003" pitchFamily="34" charset="0"/>
              </a:rPr>
              <a:t>Our first class trip:</a:t>
            </a:r>
          </a:p>
          <a:p>
            <a:pPr marL="571500" indent="-571500"/>
            <a:r>
              <a:rPr lang="en-GB" sz="3200" dirty="0">
                <a:latin typeface="Kermit Extrabold Condensed" panose="020F0503040000060003" pitchFamily="34" charset="0"/>
              </a:rPr>
              <a:t>Martin Mere</a:t>
            </a:r>
          </a:p>
          <a:p>
            <a:pPr marL="571500" indent="-571500"/>
            <a:r>
              <a:rPr lang="en-GB" sz="3200" dirty="0">
                <a:latin typeface="Kermit Extrabold Condensed" panose="020F0503040000060003" pitchFamily="34" charset="0"/>
              </a:rPr>
              <a:t>Friday 23</a:t>
            </a:r>
            <a:r>
              <a:rPr lang="en-GB" sz="3200" baseline="30000" dirty="0">
                <a:latin typeface="Kermit Extrabold Condensed" panose="020F0503040000060003" pitchFamily="34" charset="0"/>
              </a:rPr>
              <a:t>rd</a:t>
            </a:r>
            <a:r>
              <a:rPr lang="en-GB" sz="3200" dirty="0">
                <a:latin typeface="Kermit Extrabold Condensed" panose="020F0503040000060003" pitchFamily="34" charset="0"/>
              </a:rPr>
              <a:t> October </a:t>
            </a:r>
          </a:p>
          <a:p>
            <a:pPr marL="571500" indent="-571500"/>
            <a:r>
              <a:rPr lang="en-GB" sz="3200" dirty="0">
                <a:latin typeface="Kermit Extrabold Condensed" panose="020F0503040000060003" pitchFamily="34" charset="0"/>
              </a:rPr>
              <a:t>Leave school at 9am and return by 3pm</a:t>
            </a:r>
          </a:p>
          <a:p>
            <a:pPr marL="571500" indent="-571500"/>
            <a:r>
              <a:rPr lang="en-GB" sz="3200" dirty="0">
                <a:latin typeface="Kermit Extrabold Condensed" panose="020F0503040000060003" pitchFamily="34" charset="0"/>
              </a:rPr>
              <a:t>A Science focus on living things and their habitats including classifying plants and animals and learning about how they survive in their environment</a:t>
            </a:r>
          </a:p>
          <a:p>
            <a:pPr marL="45720" marR="0" lvl="0" indent="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90000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Kermit Extrabold Condensed" panose="020F0503040000060003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16E08D-58B3-3E9B-1D9E-043E2EC54B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3211" y="4708526"/>
            <a:ext cx="2928962" cy="195264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BDCBC85-C786-99C1-B296-13432C1AEE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9454" y="4708527"/>
            <a:ext cx="3001798" cy="2007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5399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462F4A-A591-57EC-063C-87FB4D65B9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1B2BC699-767F-08B1-316D-414748CA829E}"/>
              </a:ext>
            </a:extLst>
          </p:cNvPr>
          <p:cNvSpPr txBox="1">
            <a:spLocks/>
          </p:cNvSpPr>
          <p:nvPr/>
        </p:nvSpPr>
        <p:spPr>
          <a:xfrm>
            <a:off x="152400" y="141513"/>
            <a:ext cx="8686800" cy="63246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9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9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sz="3200" dirty="0">
                <a:latin typeface="Kermit Extrabold Condensed" panose="020F0503040000060003" pitchFamily="34" charset="0"/>
              </a:rPr>
              <a:t>Home Reading:</a:t>
            </a:r>
          </a:p>
          <a:p>
            <a:pPr>
              <a:lnSpc>
                <a:spcPct val="100000"/>
              </a:lnSpc>
            </a:pPr>
            <a:r>
              <a:rPr lang="en-GB" sz="3200" dirty="0">
                <a:latin typeface="Kermit Extrabold Condensed" panose="020F0503040000060003" pitchFamily="34" charset="0"/>
              </a:rPr>
              <a:t>Each child has received a reading book which is appropriate for their reading level. </a:t>
            </a:r>
          </a:p>
          <a:p>
            <a:pPr>
              <a:lnSpc>
                <a:spcPct val="100000"/>
              </a:lnSpc>
            </a:pPr>
            <a:r>
              <a:rPr lang="en-GB" sz="3200" dirty="0">
                <a:latin typeface="Kermit Extrabold Condensed" panose="020F0503040000060003" pitchFamily="34" charset="0"/>
              </a:rPr>
              <a:t>Children are expected to read three times a week for 10 – 15 minutes.</a:t>
            </a:r>
          </a:p>
          <a:p>
            <a:pPr>
              <a:lnSpc>
                <a:spcPct val="100000"/>
              </a:lnSpc>
            </a:pPr>
            <a:r>
              <a:rPr lang="en-GB" sz="3200" dirty="0">
                <a:latin typeface="Kermit Extrabold Condensed" panose="020F0503040000060003" pitchFamily="34" charset="0"/>
              </a:rPr>
              <a:t>Progress can be recorded in their reading diaries which must be signed by an adult each time they read.  </a:t>
            </a:r>
          </a:p>
          <a:p>
            <a:pPr>
              <a:lnSpc>
                <a:spcPct val="100000"/>
              </a:lnSpc>
            </a:pPr>
            <a:r>
              <a:rPr lang="en-GB" sz="3200" dirty="0">
                <a:latin typeface="Kermit Extrabold Condensed" panose="020F0503040000060003" pitchFamily="34" charset="0"/>
              </a:rPr>
              <a:t>Please support your child with their reading by asking them questions about the text.  </a:t>
            </a:r>
          </a:p>
          <a:p>
            <a:pPr marL="45720" marR="0" lvl="0" indent="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Pct val="90000"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Kermit Extrabold Condensed" panose="020F0503040000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75968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916B1E-5538-4D8E-93F8-77C2A3FE7E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466D17EB-10D4-13C5-4389-A04080626DFF}"/>
              </a:ext>
            </a:extLst>
          </p:cNvPr>
          <p:cNvSpPr txBox="1">
            <a:spLocks/>
          </p:cNvSpPr>
          <p:nvPr/>
        </p:nvSpPr>
        <p:spPr>
          <a:xfrm>
            <a:off x="152400" y="141513"/>
            <a:ext cx="8686800" cy="63246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9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9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lnSpc>
                <a:spcPct val="100000"/>
              </a:lnSpc>
              <a:buNone/>
            </a:pPr>
            <a:r>
              <a:rPr lang="en-GB" sz="3200" dirty="0">
                <a:latin typeface="Kermit Extrabold Condensed" panose="020F0503040000060003" pitchFamily="34" charset="0"/>
              </a:rPr>
              <a:t>National Multiplication Check:</a:t>
            </a:r>
          </a:p>
          <a:p>
            <a:pPr>
              <a:lnSpc>
                <a:spcPct val="100000"/>
              </a:lnSpc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Kermit Extrabold Condensed" panose="020F0503040000060003" pitchFamily="34" charset="0"/>
              </a:rPr>
              <a:t>The Multiplication Tables Check (MTC) is a key stage 2 assessment to be taken by pupils at the end of year 4.</a:t>
            </a:r>
          </a:p>
          <a:p>
            <a:pPr>
              <a:lnSpc>
                <a:spcPct val="100000"/>
              </a:lnSpc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Kermit Extrabold Condensed" panose="020F0503040000060003" pitchFamily="34" charset="0"/>
              </a:rPr>
              <a:t>The MTC’s purpose is to ensure the times tables knowledge is at the expected level. </a:t>
            </a:r>
          </a:p>
          <a:p>
            <a:pPr>
              <a:lnSpc>
                <a:spcPct val="100000"/>
              </a:lnSpc>
            </a:pPr>
            <a:r>
              <a:rPr lang="en-GB" sz="3200" dirty="0">
                <a:latin typeface="Kermit Extrabold Condensed" panose="020F0503040000060003" pitchFamily="34" charset="0"/>
              </a:rPr>
              <a:t>It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Kermit Extrabold Condensed" panose="020F0503040000060003" pitchFamily="34" charset="0"/>
              </a:rPr>
              <a:t>is an online test where the pupils are asked 25 questions on times tables 2 to 12. </a:t>
            </a:r>
          </a:p>
          <a:p>
            <a:pPr>
              <a:lnSpc>
                <a:spcPct val="100000"/>
              </a:lnSpc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Kermit Extrabold Condensed" panose="020F0503040000060003" pitchFamily="34" charset="0"/>
              </a:rPr>
              <a:t>For every question, you have 6 seconds to answer, and in between the questions, there is a 3-second rest.</a:t>
            </a:r>
          </a:p>
          <a:p>
            <a:pPr>
              <a:lnSpc>
                <a:spcPct val="100000"/>
              </a:lnSpc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Kermit Extrabold Condensed" panose="020F0503040000060003" pitchFamily="34" charset="0"/>
              </a:rPr>
              <a:t>Games, quizzes and practice will be set weekly on </a:t>
            </a:r>
            <a:r>
              <a:rPr kumimoji="0" lang="en-GB" sz="3200" b="0" i="0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Kermit Extrabold Condensed" panose="020F0503040000060003" pitchFamily="34" charset="0"/>
              </a:rPr>
              <a:t>Timestable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Kermit Extrabold Condensed" panose="020F0503040000060003" pitchFamily="34" charset="0"/>
              </a:rPr>
              <a:t> Rockstars.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Kermit Extrabold Condensed" panose="020F0503040000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45159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474643-61FF-2948-DB5A-153796B020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F47D1BA8-D887-B277-5F96-E773F204FEC3}"/>
              </a:ext>
            </a:extLst>
          </p:cNvPr>
          <p:cNvSpPr txBox="1">
            <a:spLocks/>
          </p:cNvSpPr>
          <p:nvPr/>
        </p:nvSpPr>
        <p:spPr>
          <a:xfrm>
            <a:off x="152400" y="141513"/>
            <a:ext cx="8686800" cy="63246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9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9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lnSpc>
                <a:spcPct val="100000"/>
              </a:lnSpc>
              <a:buNone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Kermit Extrabold Condensed" panose="020F0503040000060003" pitchFamily="34" charset="0"/>
              </a:rPr>
              <a:t>PSHE Lessons this year:</a:t>
            </a:r>
          </a:p>
          <a:p>
            <a:pPr lvl="0"/>
            <a:r>
              <a:rPr lang="en-GB" sz="3200" b="1" dirty="0">
                <a:latin typeface="Kermit Extrabold Condensed" panose="020F0503040000060003" pitchFamily="34" charset="0"/>
              </a:rPr>
              <a:t>This year, we are continuing to build on pupils’ previous PSHE/RSE learning</a:t>
            </a:r>
            <a:r>
              <a:rPr lang="en-GB" sz="3200" dirty="0">
                <a:latin typeface="Kermit Extrabold Condensed" panose="020F0503040000060003" pitchFamily="34" charset="0"/>
              </a:rPr>
              <a:t>, with lessons becoming more age-appropriate and relevant to life in Year 4. </a:t>
            </a:r>
          </a:p>
          <a:p>
            <a:pPr lvl="0"/>
            <a:r>
              <a:rPr lang="en-GB" sz="3200" dirty="0">
                <a:latin typeface="Kermit Extrabold Condensed" panose="020F0503040000060003" pitchFamily="34" charset="0"/>
              </a:rPr>
              <a:t>During this year, the children will learn about the following areas; relationships and friendships, respect and personal boundaries, growing and changing, keeping safe, online safety, emotional wellbeing and healthy lifestyles.</a:t>
            </a:r>
          </a:p>
          <a:p>
            <a:pPr lvl="0"/>
            <a:r>
              <a:rPr lang="en-GB" sz="3200" b="1" dirty="0">
                <a:latin typeface="Kermit Extrabold Condensed" panose="020F0503040000060003" pitchFamily="34" charset="0"/>
              </a:rPr>
              <a:t>The curriculum remains inclusive and respectful</a:t>
            </a:r>
            <a:r>
              <a:rPr lang="en-GB" sz="3200" dirty="0">
                <a:latin typeface="Kermit Extrabold Condensed" panose="020F0503040000060003" pitchFamily="34" charset="0"/>
              </a:rPr>
              <a:t>, helping children understand and celebrate differences while developing empathy and consideration for others. </a:t>
            </a:r>
          </a:p>
          <a:p>
            <a:pPr marL="45720" indent="0">
              <a:lnSpc>
                <a:spcPct val="100000"/>
              </a:lnSpc>
              <a:buNone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Kermit Extrabold Condensed" panose="020F0503040000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34951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C60FBA-1204-EF5E-09C9-E762DA186A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7354748C-C9D5-272D-BF0C-83E1B8A7F286}"/>
              </a:ext>
            </a:extLst>
          </p:cNvPr>
          <p:cNvSpPr txBox="1">
            <a:spLocks/>
          </p:cNvSpPr>
          <p:nvPr/>
        </p:nvSpPr>
        <p:spPr>
          <a:xfrm>
            <a:off x="152400" y="141513"/>
            <a:ext cx="8686800" cy="63246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9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90000"/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90000"/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lnSpc>
                <a:spcPct val="100000"/>
              </a:lnSpc>
              <a:buNone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Kermit Extrabold Condensed" panose="020F0503040000060003" pitchFamily="34" charset="0"/>
              </a:rPr>
              <a:t>Communication:</a:t>
            </a:r>
          </a:p>
          <a:p>
            <a:pPr>
              <a:lnSpc>
                <a:spcPct val="100000"/>
              </a:lnSpc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Kermit Extrabold Condensed" panose="020F0503040000060003" pitchFamily="34" charset="0"/>
              </a:rPr>
              <a:t>Regular updates, important information and reminders will be posted on Class Dojo</a:t>
            </a:r>
          </a:p>
          <a:p>
            <a:pPr>
              <a:lnSpc>
                <a:spcPct val="100000"/>
              </a:lnSpc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Kermit Extrabold Condensed" panose="020F0503040000060003" pitchFamily="34" charset="0"/>
              </a:rPr>
              <a:t>Messages can be passed at the start or end of the day</a:t>
            </a:r>
          </a:p>
          <a:p>
            <a:pPr>
              <a:lnSpc>
                <a:spcPct val="100000"/>
              </a:lnSpc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Kermit Extrabold Condensed" panose="020F0503040000060003" pitchFamily="34" charset="0"/>
              </a:rPr>
              <a:t>Appointments can be made via the school office</a:t>
            </a:r>
          </a:p>
          <a:p>
            <a:pPr>
              <a:lnSpc>
                <a:spcPct val="100000"/>
              </a:lnSpc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Kermit Extrabold Condensed" panose="020F0503040000060003" pitchFamily="34" charset="0"/>
              </a:rPr>
              <a:t>Invites to class assembly – Date TBC</a:t>
            </a:r>
          </a:p>
          <a:p>
            <a:pPr>
              <a:lnSpc>
                <a:spcPct val="100000"/>
              </a:lnSpc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Kermit Extrabold Condensed" panose="020F0503040000060003" pitchFamily="34" charset="0"/>
              </a:rPr>
              <a:t>Invites to Friday’s Superstar Assembly	</a:t>
            </a:r>
          </a:p>
          <a:p>
            <a:pPr marL="45720" indent="0">
              <a:lnSpc>
                <a:spcPct val="100000"/>
              </a:lnSpc>
              <a:buNone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Kermit Extrabold Condensed" panose="020F0503040000060003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EB7E8E-3877-3A15-1DA2-5B5703C91F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9173" y="3754867"/>
            <a:ext cx="3944454" cy="3103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139205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234</TotalTime>
  <Words>423</Words>
  <Application>Microsoft Office PowerPoint</Application>
  <PresentationFormat>On-screen Show (4:3)</PresentationFormat>
  <Paragraphs>39</Paragraphs>
  <Slides>9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Arial</vt:lpstr>
      <vt:lpstr>Calibri</vt:lpstr>
      <vt:lpstr>Calibri Light</vt:lpstr>
      <vt:lpstr>Jumble</vt:lpstr>
      <vt:lpstr>Kermit Extrabold Condensed</vt:lpstr>
      <vt:lpstr>Wingdings</vt:lpstr>
      <vt:lpstr>Custom Design</vt:lpstr>
      <vt:lpstr>1_Custom Design</vt:lpstr>
      <vt:lpstr>2_Custom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Leonie McNee</cp:lastModifiedBy>
  <cp:revision>13</cp:revision>
  <dcterms:created xsi:type="dcterms:W3CDTF">2012-11-21T10:26:22Z</dcterms:created>
  <dcterms:modified xsi:type="dcterms:W3CDTF">2026-09-05T17:12:59Z</dcterms:modified>
</cp:coreProperties>
</file>